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E2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8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37EF-05B3-467A-A604-B9B5665FC9B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9613E-7BD6-4190-A263-79E786B4A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4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6959A4-91AE-4D4A-BFBF-5F55B4C62D99}" type="slidenum">
              <a:rPr 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27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600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194" y="6471873"/>
            <a:ext cx="634093" cy="365125"/>
          </a:xfrm>
        </p:spPr>
        <p:txBody>
          <a:bodyPr/>
          <a:lstStyle/>
          <a:p>
            <a:fld id="{5FE2865B-5A85-46E1-8D35-0B875AD96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4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865B-5A85-46E1-8D35-0B875AD96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4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047" y="365126"/>
            <a:ext cx="7886700" cy="1115331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57828" y="6471873"/>
            <a:ext cx="634093" cy="365125"/>
          </a:xfrm>
        </p:spPr>
        <p:txBody>
          <a:bodyPr/>
          <a:lstStyle/>
          <a:p>
            <a:fld id="{5FE2865B-5A85-46E1-8D35-0B875AD961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8046" y="1574923"/>
            <a:ext cx="7881257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paragraph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0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865B-5A85-46E1-8D35-0B875AD96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8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8727-9B1A-4AE8-8F63-8B47B215D03F}" type="datetime1">
              <a:rPr lang="en-US" smtClean="0">
                <a:solidFill>
                  <a:srgbClr val="BCBCBC"/>
                </a:solidFill>
              </a:rPr>
              <a:pPr/>
              <a:t>4/14/2024</a:t>
            </a:fld>
            <a:endParaRPr lang="en-US" dirty="0">
              <a:solidFill>
                <a:srgbClr val="BCBCB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BCBCBC"/>
                </a:solidFill>
              </a:rPr>
              <a:t>© 2015 lead4ward. All rights reserved.</a:t>
            </a:r>
            <a:endParaRPr lang="en-US" dirty="0">
              <a:solidFill>
                <a:srgbClr val="BCBCB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C655D9-1AE6-804D-92E5-6B5F33044FC0}"/>
              </a:ext>
            </a:extLst>
          </p:cNvPr>
          <p:cNvSpPr/>
          <p:nvPr userDrawn="1"/>
        </p:nvSpPr>
        <p:spPr>
          <a:xfrm>
            <a:off x="767443" y="5437414"/>
            <a:ext cx="653143" cy="636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5E0E7D-ECA1-1548-9652-3D671C7753EE}"/>
              </a:ext>
            </a:extLst>
          </p:cNvPr>
          <p:cNvSpPr/>
          <p:nvPr userDrawn="1"/>
        </p:nvSpPr>
        <p:spPr>
          <a:xfrm rot="19050190">
            <a:off x="265421" y="6081772"/>
            <a:ext cx="594578" cy="481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8865" y="365126"/>
            <a:ext cx="7618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8865" y="1825625"/>
            <a:ext cx="76187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0072" y="6471873"/>
            <a:ext cx="6340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FE2865B-5A85-46E1-8D35-0B875AD96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22CACB-74D0-2347-8864-3BF7E78DA06D}"/>
              </a:ext>
            </a:extLst>
          </p:cNvPr>
          <p:cNvSpPr/>
          <p:nvPr userDrawn="1"/>
        </p:nvSpPr>
        <p:spPr>
          <a:xfrm>
            <a:off x="767443" y="5437414"/>
            <a:ext cx="653143" cy="636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89C9F6-48DA-364C-B33A-E38F027C9F86}"/>
              </a:ext>
            </a:extLst>
          </p:cNvPr>
          <p:cNvSpPr/>
          <p:nvPr userDrawn="1"/>
        </p:nvSpPr>
        <p:spPr>
          <a:xfrm rot="19050190">
            <a:off x="265421" y="6081772"/>
            <a:ext cx="594578" cy="481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2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393958" y="5395774"/>
            <a:ext cx="2286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660066"/>
                </a:solidFill>
                <a:latin typeface="Arial Narrow" pitchFamily="34" charset="0"/>
              </a:rPr>
              <a:t>Involved in the mechanical and chemical breakdown of food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855230" y="5385941"/>
            <a:ext cx="21717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660066"/>
                </a:solidFill>
                <a:latin typeface="Arial Narrow" pitchFamily="34" charset="0"/>
              </a:rPr>
              <a:t>is a biological system consisting of specific organs and structures used for gas exchange</a:t>
            </a: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4728532" y="4090890"/>
            <a:ext cx="26401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system that removes excess and waste products from the body to maintain homeostasis</a:t>
            </a: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2265234" y="3107684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chemeClr val="accent2"/>
                </a:solidFill>
                <a:latin typeface="Arial Narrow" pitchFamily="34" charset="0"/>
              </a:rPr>
              <a:t>forms a physical barrier between the external environment and the internal environment that it serves to protect 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4447335" y="3059308"/>
            <a:ext cx="2362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chemeClr val="accent2"/>
                </a:solidFill>
                <a:latin typeface="Arial Narrow" pitchFamily="34" charset="0"/>
              </a:rPr>
              <a:t>The system that contains the heart and the blood vessels and transports blood throughout the body</a:t>
            </a: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483353" y="1462553"/>
            <a:ext cx="215824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chemeClr val="accent6"/>
                </a:solidFill>
                <a:latin typeface="Arial Narrow" pitchFamily="34" charset="0"/>
              </a:rPr>
              <a:t>The glands and organs that make hormones and release them directly into the blood so they can travel to tissues and organs all over the body</a:t>
            </a:r>
            <a:endParaRPr lang="en-US" sz="14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02779" name="Line 28"/>
          <p:cNvSpPr>
            <a:spLocks noChangeShapeType="1"/>
          </p:cNvSpPr>
          <p:nvPr/>
        </p:nvSpPr>
        <p:spPr bwMode="auto">
          <a:xfrm>
            <a:off x="4572000" y="2895600"/>
            <a:ext cx="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6319470" y="255254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364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Interactions Among Systems: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888606" y="5377139"/>
            <a:ext cx="2286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660066"/>
                </a:solidFill>
                <a:latin typeface="Arial Narrow" pitchFamily="34" charset="0"/>
              </a:rPr>
              <a:t>an organ system consisting of skeletal, smooth, and cardiac muscle</a:t>
            </a: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767389" y="4081440"/>
            <a:ext cx="236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organs that produce, store, and carry white blood cells that fight pathogens</a:t>
            </a:r>
          </a:p>
        </p:txBody>
      </p:sp>
      <p:sp>
        <p:nvSpPr>
          <p:cNvPr id="202773" name="Line 22"/>
          <p:cNvSpPr>
            <a:spLocks noChangeShapeType="1"/>
          </p:cNvSpPr>
          <p:nvPr/>
        </p:nvSpPr>
        <p:spPr bwMode="auto">
          <a:xfrm>
            <a:off x="2590800" y="2895600"/>
            <a:ext cx="396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323599" y="5292298"/>
            <a:ext cx="2446020" cy="1252708"/>
          </a:xfrm>
          <a:prstGeom prst="rect">
            <a:avLst/>
          </a:prstGeom>
          <a:solidFill>
            <a:srgbClr val="52005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36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>
            <a:off x="2571960" y="216653"/>
            <a:ext cx="3894812" cy="2667845"/>
          </a:xfrm>
          <a:prstGeom prst="triangle">
            <a:avLst>
              <a:gd name="adj" fmla="val 50000"/>
            </a:avLst>
          </a:prstGeom>
          <a:solidFill>
            <a:srgbClr val="75BC3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36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17083" y="2900574"/>
            <a:ext cx="2733042" cy="1151312"/>
            <a:chOff x="1548623" y="2438400"/>
            <a:chExt cx="2253063" cy="932126"/>
          </a:xfrm>
        </p:grpSpPr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 flipH="1">
              <a:off x="2209424" y="2449776"/>
              <a:ext cx="1592262" cy="92075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36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400" b="1" dirty="0">
                  <a:solidFill>
                    <a:srgbClr val="F2F2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2000</a:t>
              </a:r>
            </a:p>
          </p:txBody>
        </p:sp>
        <p:sp>
          <p:nvSpPr>
            <p:cNvPr id="2" name="Right Triangle 1"/>
            <p:cNvSpPr/>
            <p:nvPr/>
          </p:nvSpPr>
          <p:spPr>
            <a:xfrm flipH="1">
              <a:off x="1548623" y="2438400"/>
              <a:ext cx="665939" cy="927100"/>
            </a:xfrm>
            <a:prstGeom prst="rtTriangle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48370"/>
              <a:endParaRPr lang="en-US" sz="216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93876" y="2903130"/>
            <a:ext cx="2704127" cy="1124486"/>
            <a:chOff x="3849285" y="2413000"/>
            <a:chExt cx="2253439" cy="937072"/>
          </a:xfrm>
        </p:grpSpPr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3849285" y="2413000"/>
              <a:ext cx="1587500" cy="93707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36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400" b="1" dirty="0">
                  <a:solidFill>
                    <a:srgbClr val="F2F2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2000</a:t>
              </a:r>
            </a:p>
          </p:txBody>
        </p:sp>
        <p:sp>
          <p:nvSpPr>
            <p:cNvPr id="32" name="Right Triangle 31"/>
            <p:cNvSpPr/>
            <p:nvPr/>
          </p:nvSpPr>
          <p:spPr>
            <a:xfrm>
              <a:off x="5436785" y="2422972"/>
              <a:ext cx="665939" cy="927100"/>
            </a:xfrm>
            <a:prstGeom prst="rtTriangle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48370"/>
              <a:endParaRPr lang="en-US" sz="216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8319" y="4075601"/>
            <a:ext cx="3581806" cy="1181098"/>
            <a:chOff x="825163" y="3397249"/>
            <a:chExt cx="2984838" cy="984251"/>
          </a:xfrm>
        </p:grpSpPr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492250" y="3397249"/>
              <a:ext cx="2317751" cy="984251"/>
            </a:xfrm>
            <a:prstGeom prst="rect">
              <a:avLst/>
            </a:prstGeom>
            <a:solidFill>
              <a:srgbClr val="0A498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36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400" b="1" dirty="0">
                  <a:solidFill>
                    <a:srgbClr val="F2F2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1000</a:t>
              </a:r>
            </a:p>
          </p:txBody>
        </p:sp>
        <p:sp>
          <p:nvSpPr>
            <p:cNvPr id="5" name="Right Triangle 4"/>
            <p:cNvSpPr/>
            <p:nvPr/>
          </p:nvSpPr>
          <p:spPr>
            <a:xfrm flipH="1">
              <a:off x="825163" y="3397250"/>
              <a:ext cx="698837" cy="984250"/>
            </a:xfrm>
            <a:prstGeom prst="rtTriangle">
              <a:avLst/>
            </a:prstGeom>
            <a:solidFill>
              <a:srgbClr val="0A498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48370"/>
              <a:endParaRPr lang="en-US" sz="216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473" y="5331500"/>
            <a:ext cx="3259263" cy="1223011"/>
            <a:chOff x="60790" y="4429124"/>
            <a:chExt cx="2673229" cy="1019176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762000" y="4429124"/>
              <a:ext cx="1972019" cy="1019176"/>
            </a:xfrm>
            <a:prstGeom prst="rect">
              <a:avLst/>
            </a:prstGeom>
            <a:solidFill>
              <a:srgbClr val="500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36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400" b="1" dirty="0">
                  <a:solidFill>
                    <a:srgbClr val="F2F2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100</a:t>
              </a:r>
            </a:p>
          </p:txBody>
        </p:sp>
        <p:sp>
          <p:nvSpPr>
            <p:cNvPr id="40" name="Right Triangle 39"/>
            <p:cNvSpPr/>
            <p:nvPr/>
          </p:nvSpPr>
          <p:spPr>
            <a:xfrm flipH="1">
              <a:off x="60790" y="4454632"/>
              <a:ext cx="698837" cy="984250"/>
            </a:xfrm>
            <a:prstGeom prst="rtTriangle">
              <a:avLst/>
            </a:prstGeom>
            <a:solidFill>
              <a:srgbClr val="500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48370"/>
              <a:endParaRPr lang="en-US" sz="216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43951" y="5331500"/>
            <a:ext cx="3395989" cy="1209676"/>
            <a:chOff x="4809248" y="4429124"/>
            <a:chExt cx="2739652" cy="1008063"/>
          </a:xfrm>
        </p:grpSpPr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4809248" y="4429124"/>
              <a:ext cx="2040815" cy="1008063"/>
            </a:xfrm>
            <a:prstGeom prst="rect">
              <a:avLst/>
            </a:prstGeom>
            <a:solidFill>
              <a:srgbClr val="52005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36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400" b="1" dirty="0">
                  <a:solidFill>
                    <a:srgbClr val="F2F2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600</a:t>
              </a:r>
            </a:p>
          </p:txBody>
        </p:sp>
        <p:sp>
          <p:nvSpPr>
            <p:cNvPr id="43" name="Right Triangle 42"/>
            <p:cNvSpPr/>
            <p:nvPr/>
          </p:nvSpPr>
          <p:spPr>
            <a:xfrm>
              <a:off x="6850063" y="4452937"/>
              <a:ext cx="698837" cy="984250"/>
            </a:xfrm>
            <a:prstGeom prst="rtTriangle">
              <a:avLst/>
            </a:prstGeom>
            <a:solidFill>
              <a:srgbClr val="500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48370"/>
              <a:endParaRPr lang="en-US" sz="2160" dirty="0">
                <a:solidFill>
                  <a:prstClr val="white"/>
                </a:solidFill>
              </a:endParaRPr>
            </a:p>
          </p:txBody>
        </p:sp>
      </p:grpSp>
      <p:sp>
        <p:nvSpPr>
          <p:cNvPr id="202775" name="Line 24"/>
          <p:cNvSpPr>
            <a:spLocks noChangeShapeType="1"/>
          </p:cNvSpPr>
          <p:nvPr/>
        </p:nvSpPr>
        <p:spPr bwMode="auto">
          <a:xfrm>
            <a:off x="904876" y="5295900"/>
            <a:ext cx="7315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02778" name="Line 27"/>
          <p:cNvSpPr>
            <a:spLocks noChangeShapeType="1"/>
          </p:cNvSpPr>
          <p:nvPr/>
        </p:nvSpPr>
        <p:spPr bwMode="auto">
          <a:xfrm>
            <a:off x="4572000" y="4038600"/>
            <a:ext cx="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02776" name="Line 25"/>
          <p:cNvSpPr>
            <a:spLocks noChangeShapeType="1"/>
          </p:cNvSpPr>
          <p:nvPr/>
        </p:nvSpPr>
        <p:spPr bwMode="auto">
          <a:xfrm>
            <a:off x="3314700" y="5314950"/>
            <a:ext cx="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02777" name="Line 26"/>
          <p:cNvSpPr>
            <a:spLocks noChangeShapeType="1"/>
          </p:cNvSpPr>
          <p:nvPr/>
        </p:nvSpPr>
        <p:spPr bwMode="auto">
          <a:xfrm>
            <a:off x="5734050" y="5305426"/>
            <a:ext cx="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93876" y="4018316"/>
            <a:ext cx="3607879" cy="1256937"/>
            <a:chOff x="3849284" y="3397252"/>
            <a:chExt cx="2952277" cy="984250"/>
          </a:xfrm>
        </p:grpSpPr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3849284" y="3436938"/>
              <a:ext cx="2253439" cy="944564"/>
            </a:xfrm>
            <a:prstGeom prst="rect">
              <a:avLst/>
            </a:prstGeom>
            <a:solidFill>
              <a:srgbClr val="0A498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36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400" b="1" dirty="0">
                  <a:solidFill>
                    <a:srgbClr val="F2F2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1000</a:t>
              </a:r>
            </a:p>
          </p:txBody>
        </p:sp>
        <p:sp>
          <p:nvSpPr>
            <p:cNvPr id="37" name="Right Triangle 36"/>
            <p:cNvSpPr/>
            <p:nvPr/>
          </p:nvSpPr>
          <p:spPr>
            <a:xfrm>
              <a:off x="6102724" y="3397252"/>
              <a:ext cx="698837" cy="984250"/>
            </a:xfrm>
            <a:prstGeom prst="rtTriangle">
              <a:avLst/>
            </a:prstGeom>
            <a:solidFill>
              <a:srgbClr val="0A498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48370"/>
              <a:endParaRPr lang="en-US" sz="2160" dirty="0">
                <a:solidFill>
                  <a:prstClr val="white"/>
                </a:solidFill>
              </a:endParaRPr>
            </a:p>
          </p:txBody>
        </p:sp>
      </p:grpSp>
      <p:sp>
        <p:nvSpPr>
          <p:cNvPr id="202774" name="Line 23"/>
          <p:cNvSpPr>
            <a:spLocks noChangeShapeType="1"/>
          </p:cNvSpPr>
          <p:nvPr/>
        </p:nvSpPr>
        <p:spPr bwMode="auto">
          <a:xfrm>
            <a:off x="1790700" y="4076700"/>
            <a:ext cx="556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02754" name="AutoShape 3"/>
          <p:cNvSpPr>
            <a:spLocks noChangeArrowheads="1"/>
          </p:cNvSpPr>
          <p:nvPr/>
        </p:nvSpPr>
        <p:spPr bwMode="auto">
          <a:xfrm>
            <a:off x="-25391" y="176383"/>
            <a:ext cx="9144000" cy="6400800"/>
          </a:xfrm>
          <a:prstGeom prst="triangle">
            <a:avLst>
              <a:gd name="adj" fmla="val 50000"/>
            </a:avLst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64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CEA8270-7323-C14D-9BEB-BAF912612C23}"/>
              </a:ext>
            </a:extLst>
          </p:cNvPr>
          <p:cNvSpPr txBox="1"/>
          <p:nvPr/>
        </p:nvSpPr>
        <p:spPr>
          <a:xfrm rot="18355347">
            <a:off x="-530397" y="1791482"/>
            <a:ext cx="570658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348">
              <a:defRPr/>
            </a:pPr>
            <a:r>
              <a:rPr lang="en-US" sz="6480" dirty="0">
                <a:solidFill>
                  <a:srgbClr val="515151"/>
                </a:solidFill>
                <a:latin typeface="Century Gothic"/>
                <a:cs typeface="Calibri Light"/>
              </a:rPr>
              <a:t>vocabulary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D8BD077-C4FC-D549-8E48-E5C47BA760DA}"/>
              </a:ext>
            </a:extLst>
          </p:cNvPr>
          <p:cNvSpPr txBox="1"/>
          <p:nvPr/>
        </p:nvSpPr>
        <p:spPr>
          <a:xfrm rot="3244653" flipH="1">
            <a:off x="4543143" y="2243600"/>
            <a:ext cx="524695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348">
              <a:defRPr/>
            </a:pPr>
            <a:r>
              <a:rPr lang="en-US" sz="6480" dirty="0">
                <a:solidFill>
                  <a:srgbClr val="515151"/>
                </a:solidFill>
                <a:latin typeface="Century Gothic"/>
                <a:cs typeface="Calibri Light"/>
              </a:rPr>
              <a:t>pyramid</a:t>
            </a:r>
          </a:p>
        </p:txBody>
      </p:sp>
    </p:spTree>
    <p:extLst>
      <p:ext uri="{BB962C8B-B14F-4D97-AF65-F5344CB8AC3E}">
        <p14:creationId xmlns:p14="http://schemas.microsoft.com/office/powerpoint/2010/main" val="426956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18453" grpId="0" animBg="1"/>
      <p:bldP spid="42" grpId="0"/>
      <p:bldP spid="48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136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Shelby Waller</dc:creator>
  <cp:lastModifiedBy>SATTLER, TYLER</cp:lastModifiedBy>
  <cp:revision>14</cp:revision>
  <dcterms:created xsi:type="dcterms:W3CDTF">2015-06-11T17:07:51Z</dcterms:created>
  <dcterms:modified xsi:type="dcterms:W3CDTF">2024-04-15T01:12:19Z</dcterms:modified>
</cp:coreProperties>
</file>